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490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B1EAA4-DECC-4521-8789-91B04C557598}" type="datetimeFigureOut">
              <a:rPr lang="en-US" smtClean="0"/>
              <a:pPr/>
              <a:t>6/26/2014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2C598C-6734-43FE-8ACE-58B66B72C2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067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758B9C4-958D-4C98-AAA3-BD4DEA662D76}" type="slidenum">
              <a:rPr lang="en-US" smtClean="0">
                <a:latin typeface="Arial" pitchFamily="34" charset="0"/>
              </a:rPr>
              <a:pPr/>
              <a:t>4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49155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102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933A731-DDD4-42AB-9C59-7AD468921027}" type="datetimeFigureOut">
              <a:rPr lang="en-US" smtClean="0"/>
              <a:pPr/>
              <a:t>6/26/2014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9548A9C-B8D1-4C88-81EC-C0714E8B7D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33A731-DDD4-42AB-9C59-7AD468921027}" type="datetimeFigureOut">
              <a:rPr lang="en-US" smtClean="0"/>
              <a:pPr/>
              <a:t>6/26/2014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548A9C-B8D1-4C88-81EC-C0714E8B7D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33A731-DDD4-42AB-9C59-7AD468921027}" type="datetimeFigureOut">
              <a:rPr lang="en-US" smtClean="0"/>
              <a:pPr/>
              <a:t>6/26/2014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548A9C-B8D1-4C88-81EC-C0714E8B7D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33A731-DDD4-42AB-9C59-7AD468921027}" type="datetimeFigureOut">
              <a:rPr lang="en-US" smtClean="0"/>
              <a:pPr/>
              <a:t>6/26/2014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548A9C-B8D1-4C88-81EC-C0714E8B7D0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33A731-DDD4-42AB-9C59-7AD468921027}" type="datetimeFigureOut">
              <a:rPr lang="en-US" smtClean="0"/>
              <a:pPr/>
              <a:t>6/26/2014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548A9C-B8D1-4C88-81EC-C0714E8B7D0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33A731-DDD4-42AB-9C59-7AD468921027}" type="datetimeFigureOut">
              <a:rPr lang="en-US" smtClean="0"/>
              <a:pPr/>
              <a:t>6/26/2014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548A9C-B8D1-4C88-81EC-C0714E8B7D0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33A731-DDD4-42AB-9C59-7AD468921027}" type="datetimeFigureOut">
              <a:rPr lang="en-US" smtClean="0"/>
              <a:pPr/>
              <a:t>6/26/2014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548A9C-B8D1-4C88-81EC-C0714E8B7D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33A731-DDD4-42AB-9C59-7AD468921027}" type="datetimeFigureOut">
              <a:rPr lang="en-US" smtClean="0"/>
              <a:pPr/>
              <a:t>6/26/2014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548A9C-B8D1-4C88-81EC-C0714E8B7D0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33A731-DDD4-42AB-9C59-7AD468921027}" type="datetimeFigureOut">
              <a:rPr lang="en-US" smtClean="0"/>
              <a:pPr/>
              <a:t>6/26/2014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548A9C-B8D1-4C88-81EC-C0714E8B7D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933A731-DDD4-42AB-9C59-7AD468921027}" type="datetimeFigureOut">
              <a:rPr lang="en-US" smtClean="0"/>
              <a:pPr/>
              <a:t>6/26/2014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548A9C-B8D1-4C88-81EC-C0714E8B7D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933A731-DDD4-42AB-9C59-7AD468921027}" type="datetimeFigureOut">
              <a:rPr lang="en-US" smtClean="0"/>
              <a:pPr/>
              <a:t>6/26/2014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9548A9C-B8D1-4C88-81EC-C0714E8B7D0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933A731-DDD4-42AB-9C59-7AD468921027}" type="datetimeFigureOut">
              <a:rPr lang="en-US" smtClean="0"/>
              <a:pPr/>
              <a:t>6/26/2014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9548A9C-B8D1-4C88-81EC-C0714E8B7D0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Section 0.1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“Before Calculus” Functions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Physical considerations often impose restrictions on the domain and range of a function.</a:t>
            </a:r>
          </a:p>
          <a:p>
            <a:r>
              <a:rPr lang="en-US" smtClean="0"/>
              <a:t>Read ex. </a:t>
            </a:r>
            <a:r>
              <a:rPr lang="en-US" dirty="0" smtClean="0"/>
              <a:t>9 &amp; 10 on pgs 9 &amp; 10 in your book and we will discuss them  more next class.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>Domain and Range in Applied Problems</a:t>
            </a:r>
            <a:endParaRPr lang="en-US" u="sng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1" y="3733800"/>
            <a:ext cx="4267200" cy="12202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3962400"/>
            <a:ext cx="3911600" cy="270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Calculus,10/E</a:t>
            </a:r>
            <a:r>
              <a:rPr lang="en-US" dirty="0" smtClean="0"/>
              <a:t> by Howard Anton, </a:t>
            </a:r>
            <a:r>
              <a:rPr lang="en-US" dirty="0" err="1" smtClean="0"/>
              <a:t>Irl</a:t>
            </a:r>
            <a:r>
              <a:rPr lang="en-US" dirty="0" smtClean="0"/>
              <a:t> </a:t>
            </a:r>
            <a:r>
              <a:rPr lang="en-US" dirty="0" err="1" smtClean="0"/>
              <a:t>Bivens</a:t>
            </a:r>
            <a:r>
              <a:rPr lang="en-US" dirty="0" smtClean="0"/>
              <a:t>, and Stephen Davis</a:t>
            </a:r>
            <a:br>
              <a:rPr lang="en-US" dirty="0" smtClean="0"/>
            </a:br>
            <a:r>
              <a:rPr lang="en-US" dirty="0" smtClean="0"/>
              <a:t>Copyright © 2009 by John Wiley &amp; Sons, Inc.  All rights reserved.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 graphics are attributed to: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You may remember from earlier courses that a function exists when each x value has one y value. 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You can also recognize a function from the graph by using the vertical line test.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Remember, x is always the independent variable (values make up the domain) and y is the dependent variable (values make up the range).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Definition of a Function</a:t>
            </a:r>
            <a:endParaRPr lang="en-US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09800"/>
            <a:ext cx="3962400" cy="457200"/>
          </a:xfrm>
        </p:spPr>
        <p:txBody>
          <a:bodyPr/>
          <a:lstStyle/>
          <a:p>
            <a:pPr algn="l" eaLnBrk="1" hangingPunct="1"/>
            <a:r>
              <a:rPr lang="en-US" sz="2400" b="1" smtClean="0"/>
              <a:t>Definition 0.1.1  (p. 1)</a:t>
            </a:r>
            <a:endParaRPr lang="en-US" sz="1800" smtClean="0"/>
          </a:p>
        </p:txBody>
      </p:sp>
      <p:sp>
        <p:nvSpPr>
          <p:cNvPr id="3075" name="Rectangle 8"/>
          <p:cNvSpPr>
            <a:spLocks noChangeArrowheads="1"/>
          </p:cNvSpPr>
          <p:nvPr/>
        </p:nvSpPr>
        <p:spPr bwMode="auto">
          <a:xfrm>
            <a:off x="381000" y="4572000"/>
            <a:ext cx="396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400" b="1">
                <a:solidFill>
                  <a:schemeClr val="tx2"/>
                </a:solidFill>
              </a:rPr>
              <a:t>Definition 0.1.2  (p. 2)</a:t>
            </a:r>
            <a:endParaRPr lang="en-US">
              <a:solidFill>
                <a:schemeClr val="tx2"/>
              </a:solidFill>
            </a:endParaRPr>
          </a:p>
        </p:txBody>
      </p:sp>
      <p:pic>
        <p:nvPicPr>
          <p:cNvPr id="3076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219200"/>
            <a:ext cx="8356600" cy="90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7" name="Picture 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400" y="3632200"/>
            <a:ext cx="81661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following are all functions</a:t>
            </a:r>
            <a:endParaRPr lang="en-US" dirty="0"/>
          </a:p>
        </p:txBody>
      </p:sp>
      <p:pic>
        <p:nvPicPr>
          <p:cNvPr id="7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624279"/>
            <a:ext cx="7620000" cy="431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This is not a function because it fails the vertical line test at x=a and other x values.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r="403" b="400"/>
          <a:stretch>
            <a:fillRect/>
          </a:stretch>
        </p:blipFill>
        <p:spPr bwMode="auto">
          <a:xfrm>
            <a:off x="685800" y="1752600"/>
            <a:ext cx="7306791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may remember graphing y = </a:t>
            </a:r>
            <a:r>
              <a:rPr lang="az-Cyrl-AZ" dirty="0" smtClean="0"/>
              <a:t>І</a:t>
            </a:r>
            <a:r>
              <a:rPr lang="en-US" dirty="0" smtClean="0"/>
              <a:t>x</a:t>
            </a:r>
            <a:r>
              <a:rPr lang="az-Cyrl-AZ" dirty="0" smtClean="0"/>
              <a:t>І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>The Absolute Value Function</a:t>
            </a:r>
            <a:r>
              <a:rPr lang="en-US" dirty="0" smtClean="0"/>
              <a:t> – measures distance from the origin</a:t>
            </a:r>
            <a:endParaRPr lang="en-US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2057400"/>
            <a:ext cx="4870450" cy="404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800" dirty="0" smtClean="0"/>
              <a:t>Each x has only one y and it passes the vertical line test, so it is a function.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We will use the following properties of absolute value throughout the year, especially a &amp; b.</a:t>
            </a:r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3048000"/>
            <a:ext cx="6648450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absolute value function f(x) = </a:t>
            </a:r>
            <a:r>
              <a:rPr lang="az-Cyrl-AZ" dirty="0" smtClean="0"/>
              <a:t>І</a:t>
            </a:r>
            <a:r>
              <a:rPr lang="en-US" dirty="0" smtClean="0"/>
              <a:t>x</a:t>
            </a:r>
            <a:r>
              <a:rPr lang="az-Cyrl-AZ" dirty="0" smtClean="0"/>
              <a:t>І </a:t>
            </a:r>
            <a:r>
              <a:rPr lang="en-US" dirty="0" smtClean="0"/>
              <a:t>or y = </a:t>
            </a:r>
            <a:r>
              <a:rPr lang="az-Cyrl-AZ" dirty="0" smtClean="0"/>
              <a:t>І</a:t>
            </a:r>
            <a:r>
              <a:rPr lang="en-US" dirty="0" smtClean="0"/>
              <a:t>x</a:t>
            </a:r>
            <a:r>
              <a:rPr lang="az-Cyrl-AZ" dirty="0" smtClean="0"/>
              <a:t>І</a:t>
            </a:r>
            <a:r>
              <a:rPr lang="en-US" dirty="0" smtClean="0"/>
              <a:t> is an </a:t>
            </a:r>
            <a:r>
              <a:rPr lang="en-US" dirty="0" smtClean="0">
                <a:solidFill>
                  <a:srgbClr val="FF0000"/>
                </a:solidFill>
              </a:rPr>
              <a:t>example of a piecewise function </a:t>
            </a:r>
            <a:r>
              <a:rPr lang="en-US" dirty="0" smtClean="0"/>
              <a:t>because the </a:t>
            </a:r>
            <a:r>
              <a:rPr lang="en-US" dirty="0" smtClean="0">
                <a:solidFill>
                  <a:srgbClr val="FF0000"/>
                </a:solidFill>
              </a:rPr>
              <a:t>formula changes depending upon the value of x</a:t>
            </a:r>
            <a:r>
              <a:rPr lang="en-US" dirty="0" smtClean="0"/>
              <a:t>.  </a:t>
            </a:r>
            <a:r>
              <a:rPr lang="en-US" dirty="0" smtClean="0">
                <a:solidFill>
                  <a:srgbClr val="7030A0"/>
                </a:solidFill>
              </a:rPr>
              <a:t>On the left side, the equation is y = -x where x &lt; 0.  On the right side, the equation is y = x where x &gt; 0</a:t>
            </a:r>
            <a:r>
              <a:rPr lang="en-US" dirty="0" smtClean="0"/>
              <a:t>.  They are pieces of two functions combined together in your graph with a breakpoint at x=0.</a:t>
            </a:r>
          </a:p>
          <a:p>
            <a:r>
              <a:rPr lang="en-US" dirty="0" smtClean="0"/>
              <a:t>See page 6 in your book for more examples.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Piecewise-Defined Functions</a:t>
            </a:r>
            <a:endParaRPr lang="en-US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198</TotalTime>
  <Words>327</Words>
  <Application>Microsoft Office PowerPoint</Application>
  <PresentationFormat>On-screen Show (4:3)</PresentationFormat>
  <Paragraphs>26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Concourse</vt:lpstr>
      <vt:lpstr>Section 0.1</vt:lpstr>
      <vt:lpstr>All graphics are attributed to:</vt:lpstr>
      <vt:lpstr>Definition of a Function</vt:lpstr>
      <vt:lpstr>Definition 0.1.1  (p. 1)</vt:lpstr>
      <vt:lpstr>The following are all functions</vt:lpstr>
      <vt:lpstr>This is not a function because it fails the vertical line test at x=a and other x values.</vt:lpstr>
      <vt:lpstr>The Absolute Value Function – measures distance from the origin</vt:lpstr>
      <vt:lpstr>PowerPoint Presentation</vt:lpstr>
      <vt:lpstr>Piecewise-Defined Functions</vt:lpstr>
      <vt:lpstr>Domain and Range in Applied Problems</vt:lpstr>
    </vt:vector>
  </TitlesOfParts>
  <Company>mvusd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0.1</dc:title>
  <dc:creator>Lewis, Deborah</dc:creator>
  <cp:lastModifiedBy>Lewis, Deborah</cp:lastModifiedBy>
  <cp:revision>23</cp:revision>
  <dcterms:created xsi:type="dcterms:W3CDTF">2013-08-12T18:26:11Z</dcterms:created>
  <dcterms:modified xsi:type="dcterms:W3CDTF">2014-06-26T16:59:10Z</dcterms:modified>
</cp:coreProperties>
</file>